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323" r:id="rId2"/>
    <p:sldId id="277" r:id="rId3"/>
    <p:sldId id="325" r:id="rId4"/>
    <p:sldId id="350" r:id="rId5"/>
    <p:sldId id="349" r:id="rId6"/>
    <p:sldId id="351" r:id="rId7"/>
    <p:sldId id="352" r:id="rId8"/>
    <p:sldId id="353" r:id="rId9"/>
    <p:sldId id="272" r:id="rId10"/>
    <p:sldId id="339" r:id="rId11"/>
    <p:sldId id="340" r:id="rId12"/>
    <p:sldId id="347" r:id="rId13"/>
    <p:sldId id="342" r:id="rId14"/>
    <p:sldId id="341" r:id="rId15"/>
    <p:sldId id="343" r:id="rId16"/>
    <p:sldId id="344" r:id="rId17"/>
    <p:sldId id="348" r:id="rId18"/>
    <p:sldId id="346" r:id="rId19"/>
    <p:sldId id="345" r:id="rId20"/>
    <p:sldId id="354" r:id="rId21"/>
    <p:sldId id="355" r:id="rId22"/>
    <p:sldId id="357" r:id="rId23"/>
    <p:sldId id="359" r:id="rId24"/>
    <p:sldId id="360" r:id="rId25"/>
    <p:sldId id="361" r:id="rId26"/>
    <p:sldId id="362" r:id="rId27"/>
    <p:sldId id="363" r:id="rId28"/>
    <p:sldId id="364" r:id="rId29"/>
    <p:sldId id="366" r:id="rId30"/>
    <p:sldId id="367" r:id="rId31"/>
    <p:sldId id="365" r:id="rId32"/>
    <p:sldId id="368" r:id="rId33"/>
    <p:sldId id="369" r:id="rId34"/>
    <p:sldId id="370" r:id="rId35"/>
    <p:sldId id="371" r:id="rId36"/>
    <p:sldId id="372" r:id="rId37"/>
    <p:sldId id="329" r:id="rId38"/>
    <p:sldId id="324" r:id="rId39"/>
    <p:sldId id="373" r:id="rId40"/>
    <p:sldId id="375" r:id="rId41"/>
    <p:sldId id="379" r:id="rId42"/>
    <p:sldId id="376" r:id="rId43"/>
    <p:sldId id="380" r:id="rId44"/>
    <p:sldId id="382" r:id="rId45"/>
    <p:sldId id="383" r:id="rId46"/>
    <p:sldId id="384" r:id="rId47"/>
    <p:sldId id="385" r:id="rId48"/>
    <p:sldId id="271" r:id="rId49"/>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B7E1A"/>
    <a:srgbClr val="9DBB23"/>
    <a:srgbClr val="0099A5"/>
    <a:srgbClr val="FFFFFF"/>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533" autoAdjust="0"/>
  </p:normalViewPr>
  <p:slideViewPr>
    <p:cSldViewPr snapToGrid="0" snapToObjects="1">
      <p:cViewPr>
        <p:scale>
          <a:sx n="100" d="100"/>
          <a:sy n="100" d="100"/>
        </p:scale>
        <p:origin x="522" y="72"/>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t>5/04/2019</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t>‹Nº›</a:t>
            </a:fld>
            <a:endParaRPr lang="es-CO"/>
          </a:p>
        </p:txBody>
      </p:sp>
    </p:spTree>
    <p:extLst>
      <p:ext uri="{BB962C8B-B14F-4D97-AF65-F5344CB8AC3E}">
        <p14:creationId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0483C-9275-974F-8650-05EC61CC7E50}" type="datetimeFigureOut">
              <a:rPr lang="es-ES" smtClean="0"/>
              <a:t>05/04/2019</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4C6DA7-DA40-DC4C-AC5F-D47F3BE5E5F1}" type="slidenum">
              <a:rPr lang="es-ES" smtClean="0"/>
              <a:t>‹Nº›</a:t>
            </a:fld>
            <a:endParaRPr lang="es-ES"/>
          </a:p>
        </p:txBody>
      </p:sp>
    </p:spTree>
    <p:extLst>
      <p:ext uri="{BB962C8B-B14F-4D97-AF65-F5344CB8AC3E}">
        <p14:creationId xmlns:p14="http://schemas.microsoft.com/office/powerpoint/2010/main" val="419297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t>3</a:t>
            </a:fld>
            <a:endParaRPr lang="es-ES"/>
          </a:p>
        </p:txBody>
      </p:sp>
    </p:spTree>
    <p:extLst>
      <p:ext uri="{BB962C8B-B14F-4D97-AF65-F5344CB8AC3E}">
        <p14:creationId xmlns:p14="http://schemas.microsoft.com/office/powerpoint/2010/main" val="19550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t>44</a:t>
            </a:fld>
            <a:endParaRPr lang="es-ES"/>
          </a:p>
        </p:txBody>
      </p:sp>
    </p:spTree>
    <p:extLst>
      <p:ext uri="{BB962C8B-B14F-4D97-AF65-F5344CB8AC3E}">
        <p14:creationId xmlns:p14="http://schemas.microsoft.com/office/powerpoint/2010/main" val="2943312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CIÓN2">
    <p:spTree>
      <p:nvGrpSpPr>
        <p:cNvPr id="1" name=""/>
        <p:cNvGrpSpPr/>
        <p:nvPr/>
      </p:nvGrpSpPr>
      <p:grpSpPr>
        <a:xfrm>
          <a:off x="0" y="0"/>
          <a:ext cx="0" cy="0"/>
          <a:chOff x="0" y="0"/>
          <a:chExt cx="0" cy="0"/>
        </a:xfrm>
      </p:grpSpPr>
      <p:pic>
        <p:nvPicPr>
          <p:cNvPr id="2" name="Imagen 1" descr="Sin título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userDrawn="1"/>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smtClean="0">
              <a:solidFill>
                <a:srgbClr val="92D050"/>
              </a:solidFill>
            </a:endParaRPr>
          </a:p>
        </p:txBody>
      </p:sp>
    </p:spTree>
    <p:extLst>
      <p:ext uri="{BB962C8B-B14F-4D97-AF65-F5344CB8AC3E}">
        <p14:creationId xmlns:p14="http://schemas.microsoft.com/office/powerpoint/2010/main" val="250712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18963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3007900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2" name="Imagen 1" descr="Sin título1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402164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ÓN1">
    <p:spTree>
      <p:nvGrpSpPr>
        <p:cNvPr id="1" name=""/>
        <p:cNvGrpSpPr/>
        <p:nvPr/>
      </p:nvGrpSpPr>
      <p:grpSpPr>
        <a:xfrm>
          <a:off x="0" y="0"/>
          <a:ext cx="0" cy="0"/>
          <a:chOff x="0" y="0"/>
          <a:chExt cx="0" cy="0"/>
        </a:xfrm>
      </p:grpSpPr>
      <p:pic>
        <p:nvPicPr>
          <p:cNvPr id="2" name="Imagen 1" descr="Sin título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93194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218552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122328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smtClean="0">
                <a:solidFill>
                  <a:schemeClr val="tx1">
                    <a:lumMod val="50000"/>
                    <a:lumOff val="50000"/>
                  </a:schemeClr>
                </a:solidFill>
              </a:rPr>
              <a:t>GC-F-004 V.01</a:t>
            </a:r>
          </a:p>
        </p:txBody>
      </p:sp>
    </p:spTree>
    <p:extLst>
      <p:ext uri="{BB962C8B-B14F-4D97-AF65-F5344CB8AC3E}">
        <p14:creationId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7" r:id="rId7"/>
    <p:sldLayoutId id="2147483668" r:id="rId8"/>
    <p:sldLayoutId id="2147483662" r:id="rId9"/>
    <p:sldLayoutId id="2147483663" r:id="rId10"/>
    <p:sldLayoutId id="2147483664" r:id="rId11"/>
    <p:sldLayoutId id="2147483665" r:id="rId12"/>
    <p:sldLayoutId id="214748366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6.em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emf"/><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emf"/><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33054" y="2075767"/>
            <a:ext cx="4432422" cy="769441"/>
          </a:xfrm>
          <a:prstGeom prst="rect">
            <a:avLst/>
          </a:prstGeom>
          <a:noFill/>
        </p:spPr>
        <p:txBody>
          <a:bodyPr wrap="square" rtlCol="0">
            <a:spAutoFit/>
          </a:bodyPr>
          <a:lstStyle/>
          <a:p>
            <a:r>
              <a:rPr lang="es-419" sz="4400" b="1" dirty="0" smtClean="0">
                <a:solidFill>
                  <a:schemeClr val="bg1"/>
                </a:solidFill>
                <a:latin typeface="Calibri"/>
                <a:cs typeface="Calibri"/>
              </a:rPr>
              <a:t>ADSI</a:t>
            </a:r>
            <a:endParaRPr lang="es-ES" sz="4400" b="1" dirty="0">
              <a:solidFill>
                <a:schemeClr val="bg1"/>
              </a:solidFill>
              <a:latin typeface="Calibri"/>
              <a:cs typeface="Calibri"/>
            </a:endParaRPr>
          </a:p>
        </p:txBody>
      </p:sp>
      <p:sp>
        <p:nvSpPr>
          <p:cNvPr id="5" name="CuadroTexto 4"/>
          <p:cNvSpPr txBox="1"/>
          <p:nvPr/>
        </p:nvSpPr>
        <p:spPr>
          <a:xfrm>
            <a:off x="792335" y="2660542"/>
            <a:ext cx="1434572" cy="369332"/>
          </a:xfrm>
          <a:prstGeom prst="rect">
            <a:avLst/>
          </a:prstGeom>
          <a:noFill/>
        </p:spPr>
        <p:txBody>
          <a:bodyPr wrap="square" rtlCol="0">
            <a:spAutoFit/>
          </a:bodyPr>
          <a:lstStyle/>
          <a:p>
            <a:r>
              <a:rPr lang="es-ES" b="1" dirty="0" smtClean="0">
                <a:solidFill>
                  <a:srgbClr val="ACC42D"/>
                </a:solidFill>
                <a:latin typeface="Calibri"/>
                <a:cs typeface="Calibri"/>
              </a:rPr>
              <a:t>PROYECTO</a:t>
            </a:r>
            <a:endParaRPr lang="es-ES" b="1" dirty="0">
              <a:solidFill>
                <a:srgbClr val="ACC42D"/>
              </a:solidFill>
              <a:latin typeface="Calibri"/>
              <a:cs typeface="Calibri"/>
            </a:endParaRPr>
          </a:p>
        </p:txBody>
      </p:sp>
    </p:spTree>
    <p:extLst>
      <p:ext uri="{BB962C8B-B14F-4D97-AF65-F5344CB8AC3E}">
        <p14:creationId xmlns:p14="http://schemas.microsoft.com/office/powerpoint/2010/main" val="375601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279276" y="297509"/>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1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7" name="Imagen 6"/>
          <p:cNvPicPr/>
          <p:nvPr/>
        </p:nvPicPr>
        <p:blipFill rotWithShape="1">
          <a:blip r:embed="rId3"/>
          <a:srcRect l="54491" t="41643" r="5804" b="22326"/>
          <a:stretch/>
        </p:blipFill>
        <p:spPr bwMode="auto">
          <a:xfrm>
            <a:off x="2870538" y="1085850"/>
            <a:ext cx="5583091" cy="34058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13867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74526" y="287984"/>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2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8" name="Imagen 7"/>
          <p:cNvPicPr/>
          <p:nvPr/>
        </p:nvPicPr>
        <p:blipFill rotWithShape="1">
          <a:blip r:embed="rId3"/>
          <a:srcRect l="54325" t="21777" r="15090" b="47425"/>
          <a:stretch/>
        </p:blipFill>
        <p:spPr bwMode="auto">
          <a:xfrm>
            <a:off x="2965788" y="1066800"/>
            <a:ext cx="5701665" cy="36294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01041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88826" y="240359"/>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3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6" name="Imagen 5"/>
          <p:cNvPicPr/>
          <p:nvPr/>
        </p:nvPicPr>
        <p:blipFill rotWithShape="1">
          <a:blip r:embed="rId3"/>
          <a:srcRect l="54325" t="21777" r="15090" b="47425"/>
          <a:stretch/>
        </p:blipFill>
        <p:spPr bwMode="auto">
          <a:xfrm>
            <a:off x="2705100" y="1112900"/>
            <a:ext cx="6132957" cy="3497199"/>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12332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74526" y="249884"/>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4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6" name="Imagen 5"/>
          <p:cNvPicPr/>
          <p:nvPr/>
        </p:nvPicPr>
        <p:blipFill rotWithShape="1">
          <a:blip r:embed="rId3"/>
          <a:srcRect l="55798" t="62883" r="13469" b="8415"/>
          <a:stretch/>
        </p:blipFill>
        <p:spPr bwMode="auto">
          <a:xfrm>
            <a:off x="2965788" y="1090780"/>
            <a:ext cx="5851314" cy="358599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59932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03101" y="249884"/>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5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6" name="Imagen 5"/>
          <p:cNvPicPr/>
          <p:nvPr/>
        </p:nvPicPr>
        <p:blipFill rotWithShape="1">
          <a:blip r:embed="rId3"/>
          <a:srcRect l="55156" t="21264" r="10787" b="45364"/>
          <a:stretch/>
        </p:blipFill>
        <p:spPr bwMode="auto">
          <a:xfrm>
            <a:off x="2724149" y="1162281"/>
            <a:ext cx="6129909" cy="380024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511515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60251" y="221309"/>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6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6" name="Imagen 5"/>
          <p:cNvPicPr/>
          <p:nvPr/>
        </p:nvPicPr>
        <p:blipFill rotWithShape="1">
          <a:blip r:embed="rId3"/>
          <a:srcRect l="55654" t="59658" r="10621" b="10514"/>
          <a:stretch/>
        </p:blipFill>
        <p:spPr bwMode="auto">
          <a:xfrm>
            <a:off x="2533650" y="1128976"/>
            <a:ext cx="6444615" cy="372877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626415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74526" y="249884"/>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7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6" name="Imagen 5"/>
          <p:cNvPicPr/>
          <p:nvPr/>
        </p:nvPicPr>
        <p:blipFill rotWithShape="1">
          <a:blip r:embed="rId3"/>
          <a:srcRect l="55488" t="23627" r="9957" b="45068"/>
          <a:stretch/>
        </p:blipFill>
        <p:spPr bwMode="auto">
          <a:xfrm>
            <a:off x="2514600" y="1124815"/>
            <a:ext cx="6417563" cy="376151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557040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60251" y="240359"/>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8</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7" name="Imagen 6"/>
          <p:cNvPicPr/>
          <p:nvPr/>
        </p:nvPicPr>
        <p:blipFill rotWithShape="1">
          <a:blip r:embed="rId3"/>
          <a:srcRect l="55488" t="61725" r="8462" b="6674"/>
          <a:stretch/>
        </p:blipFill>
        <p:spPr bwMode="auto">
          <a:xfrm>
            <a:off x="2971801" y="1128394"/>
            <a:ext cx="5952362" cy="385318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3538772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93576" y="259409"/>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9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6" name="Imagen 5"/>
          <p:cNvPicPr/>
          <p:nvPr/>
        </p:nvPicPr>
        <p:blipFill rotWithShape="1">
          <a:blip r:embed="rId3"/>
          <a:srcRect l="54824" t="22446" r="10123" b="44772"/>
          <a:stretch/>
        </p:blipFill>
        <p:spPr bwMode="auto">
          <a:xfrm>
            <a:off x="2790825" y="1093215"/>
            <a:ext cx="6067806" cy="387883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44005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93576" y="240359"/>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10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6" name="Imagen 5"/>
          <p:cNvPicPr/>
          <p:nvPr/>
        </p:nvPicPr>
        <p:blipFill rotWithShape="1">
          <a:blip r:embed="rId3"/>
          <a:srcRect l="29974" t="49813" r="39925" b="20054"/>
          <a:stretch/>
        </p:blipFill>
        <p:spPr bwMode="auto">
          <a:xfrm>
            <a:off x="2124076" y="1119069"/>
            <a:ext cx="6786752" cy="382440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2929124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12289" y="1047451"/>
            <a:ext cx="4432422" cy="707886"/>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s-419" sz="4000" b="1" dirty="0" smtClean="0">
                <a:solidFill>
                  <a:srgbClr val="5E5C5D"/>
                </a:solidFill>
                <a:latin typeface="Calibri"/>
                <a:cs typeface="Calibri"/>
              </a:rPr>
              <a:t>MAKE IT EASY</a:t>
            </a:r>
            <a:endParaRPr lang="es-ES" sz="4000" b="1" dirty="0">
              <a:solidFill>
                <a:srgbClr val="5E5C5D"/>
              </a:solidFill>
              <a:latin typeface="Calibri"/>
              <a:cs typeface="Calibri"/>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337" y="2262187"/>
            <a:ext cx="3300413" cy="1574043"/>
          </a:xfrm>
          <a:prstGeom prst="rect">
            <a:avLst/>
          </a:prstGeom>
        </p:spPr>
      </p:pic>
    </p:spTree>
    <p:extLst>
      <p:ext uri="{BB962C8B-B14F-4D97-AF65-F5344CB8AC3E}">
        <p14:creationId xmlns:p14="http://schemas.microsoft.com/office/powerpoint/2010/main" val="30699729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84051" y="278459"/>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10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6" name="Imagen 5"/>
          <p:cNvPicPr/>
          <p:nvPr/>
        </p:nvPicPr>
        <p:blipFill rotWithShape="1">
          <a:blip r:embed="rId3"/>
          <a:srcRect l="29974" t="49813" r="39925" b="20054"/>
          <a:stretch/>
        </p:blipFill>
        <p:spPr bwMode="auto">
          <a:xfrm>
            <a:off x="1714501" y="1119069"/>
            <a:ext cx="7224902" cy="38244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4357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76546"/>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ENTREVISTA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CO" sz="1600" dirty="0" smtClean="0"/>
              <a:t>.</a:t>
            </a:r>
            <a:endParaRPr lang="es-ES" sz="1600" dirty="0"/>
          </a:p>
          <a:p>
            <a:pPr algn="l"/>
            <a:endParaRPr lang="es-ES" sz="1600" b="1" dirty="0" smtClean="0">
              <a:solidFill>
                <a:srgbClr val="92D050"/>
              </a:solidFill>
            </a:endParaRPr>
          </a:p>
        </p:txBody>
      </p:sp>
    </p:spTree>
    <p:extLst>
      <p:ext uri="{BB962C8B-B14F-4D97-AF65-F5344CB8AC3E}">
        <p14:creationId xmlns:p14="http://schemas.microsoft.com/office/powerpoint/2010/main" val="121553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60251" y="307034"/>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1</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8" name="Imagen 7"/>
          <p:cNvPicPr/>
          <p:nvPr/>
        </p:nvPicPr>
        <p:blipFill rotWithShape="1">
          <a:blip r:embed="rId3">
            <a:extLst>
              <a:ext uri="{28A0092B-C50C-407E-A947-70E740481C1C}">
                <a14:useLocalDpi xmlns:a14="http://schemas.microsoft.com/office/drawing/2010/main" val="0"/>
              </a:ext>
            </a:extLst>
          </a:blip>
          <a:srcRect l="55739" t="39820" r="5985" b="22868"/>
          <a:stretch/>
        </p:blipFill>
        <p:spPr bwMode="auto">
          <a:xfrm>
            <a:off x="2143126" y="1135253"/>
            <a:ext cx="6807326" cy="365582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02813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22151" y="249884"/>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2</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8" name="Imagen 7"/>
          <p:cNvPicPr/>
          <p:nvPr/>
        </p:nvPicPr>
        <p:blipFill rotWithShape="1">
          <a:blip r:embed="rId3"/>
          <a:srcRect l="55739" t="33550" r="5809" b="26003"/>
          <a:stretch/>
        </p:blipFill>
        <p:spPr bwMode="auto">
          <a:xfrm>
            <a:off x="2209801" y="1109535"/>
            <a:ext cx="6725412" cy="390061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034521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26901" y="154634"/>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3</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8" name="Imagen 7"/>
          <p:cNvPicPr/>
          <p:nvPr/>
        </p:nvPicPr>
        <p:blipFill rotWithShape="1">
          <a:blip r:embed="rId3"/>
          <a:srcRect l="55033" t="36372" r="11100" b="28825"/>
          <a:stretch/>
        </p:blipFill>
        <p:spPr bwMode="auto">
          <a:xfrm>
            <a:off x="2019300" y="1127996"/>
            <a:ext cx="6810376" cy="38631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7536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60251" y="221309"/>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4</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8" name="Imagen 7"/>
          <p:cNvPicPr/>
          <p:nvPr/>
        </p:nvPicPr>
        <p:blipFill rotWithShape="1">
          <a:blip r:embed="rId3"/>
          <a:srcRect l="54857" t="41388" r="5809" b="22241"/>
          <a:stretch/>
        </p:blipFill>
        <p:spPr bwMode="auto">
          <a:xfrm>
            <a:off x="2343150" y="1052776"/>
            <a:ext cx="6591299" cy="3890699"/>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2410118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17376" y="183209"/>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5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8" name="Imagen 7"/>
          <p:cNvPicPr/>
          <p:nvPr/>
        </p:nvPicPr>
        <p:blipFill rotWithShape="1">
          <a:blip r:embed="rId3"/>
          <a:srcRect l="55561" t="42642" r="14982" b="23809"/>
          <a:stretch/>
        </p:blipFill>
        <p:spPr bwMode="auto">
          <a:xfrm>
            <a:off x="2438400" y="1104900"/>
            <a:ext cx="6486525" cy="384810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012350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298326" y="211784"/>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6</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8" name="Imagen 7"/>
          <p:cNvPicPr/>
          <p:nvPr/>
        </p:nvPicPr>
        <p:blipFill rotWithShape="1">
          <a:blip r:embed="rId3"/>
          <a:srcRect l="55739" t="40761" r="5280" b="21614"/>
          <a:stretch/>
        </p:blipFill>
        <p:spPr bwMode="auto">
          <a:xfrm>
            <a:off x="2390775" y="1105765"/>
            <a:ext cx="6581775" cy="393296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833926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412626" y="345134"/>
            <a:ext cx="2591262" cy="646331"/>
          </a:xfrm>
          <a:prstGeom prst="rect">
            <a:avLst/>
          </a:prstGeom>
          <a:noFill/>
        </p:spPr>
        <p:txBody>
          <a:bodyPr wrap="square" rtlCol="0">
            <a:spAutoFit/>
          </a:bodyPr>
          <a:lstStyle/>
          <a:p>
            <a:r>
              <a:rPr lang="es-419" b="1" dirty="0" smtClean="0">
                <a:solidFill>
                  <a:schemeClr val="bg1"/>
                </a:solidFill>
              </a:rPr>
              <a:t>RESULTADOS.</a:t>
            </a:r>
          </a:p>
          <a:p>
            <a:r>
              <a:rPr lang="es-419" dirty="0" smtClean="0">
                <a:solidFill>
                  <a:schemeClr val="bg1"/>
                </a:solidFill>
              </a:rPr>
              <a:t>Pregunta 7 </a:t>
            </a:r>
            <a:endParaRPr lang="es-ES" dirty="0">
              <a:solidFill>
                <a:schemeClr val="bg1"/>
              </a:solidFill>
            </a:endParaRP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8" name="Imagen 7"/>
          <p:cNvPicPr/>
          <p:nvPr/>
        </p:nvPicPr>
        <p:blipFill rotWithShape="1">
          <a:blip r:embed="rId3"/>
          <a:srcRect l="55562" t="40134" r="5633" b="19105"/>
          <a:stretch/>
        </p:blipFill>
        <p:spPr bwMode="auto">
          <a:xfrm>
            <a:off x="2543176" y="1081351"/>
            <a:ext cx="6360156" cy="391927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3190760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35456"/>
            <a:ext cx="2789280" cy="830997"/>
          </a:xfrm>
          <a:prstGeom prst="rect">
            <a:avLst/>
          </a:prstGeom>
          <a:noFill/>
        </p:spPr>
        <p:txBody>
          <a:bodyPr wrap="square" rtlCol="0">
            <a:spAutoFit/>
          </a:bodyPr>
          <a:lstStyle/>
          <a:p>
            <a:r>
              <a:rPr lang="es-419" sz="2400" b="1" dirty="0" smtClean="0">
                <a:solidFill>
                  <a:schemeClr val="bg1"/>
                </a:solidFill>
                <a:latin typeface="Calibri"/>
                <a:cs typeface="Calibri"/>
              </a:rPr>
              <a:t>REQUERIMIENTOS FUNCIONALES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48002" y="2320178"/>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Se estableció como idea de proyecto un software para  vender páginas     web</a:t>
            </a:r>
            <a:endParaRPr lang="es-ES" sz="1600" dirty="0">
              <a:solidFill>
                <a:schemeClr val="tx1">
                  <a:lumMod val="65000"/>
                  <a:lumOff val="35000"/>
                </a:schemeClr>
              </a:solidFill>
            </a:endParaRPr>
          </a:p>
          <a:p>
            <a:r>
              <a:rPr lang="es-419" sz="1600" dirty="0">
                <a:solidFill>
                  <a:schemeClr val="tx1">
                    <a:lumMod val="65000"/>
                    <a:lumOff val="35000"/>
                  </a:schemeClr>
                </a:solidFill>
              </a:rPr>
              <a:t>El  problema a solucionar es dar a conocer aquellas empresas con poco      reconocimiento con el fin de apoyar y enfocar su idea de trabajo, dando mejor calidad a nuestros clientes.</a:t>
            </a:r>
            <a:endParaRPr lang="es-ES" sz="1600" dirty="0">
              <a:solidFill>
                <a:schemeClr val="tx1">
                  <a:lumMod val="65000"/>
                  <a:lumOff val="35000"/>
                </a:schemeClr>
              </a:solidFill>
            </a:endParaRPr>
          </a:p>
          <a:p>
            <a:pPr algn="l"/>
            <a:endParaRPr lang="es-ES" sz="1600" b="1" dirty="0" smtClean="0">
              <a:solidFill>
                <a:srgbClr val="92D050"/>
              </a:solidFill>
            </a:endParaRPr>
          </a:p>
        </p:txBody>
      </p:sp>
    </p:spTree>
    <p:extLst>
      <p:ext uri="{BB962C8B-B14F-4D97-AF65-F5344CB8AC3E}">
        <p14:creationId xmlns:p14="http://schemas.microsoft.com/office/powerpoint/2010/main" val="28493236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smtClean="0">
              <a:solidFill>
                <a:srgbClr val="92D050"/>
              </a:solidFill>
            </a:endParaRPr>
          </a:p>
        </p:txBody>
      </p:sp>
      <p:sp>
        <p:nvSpPr>
          <p:cNvPr id="8" name="CuadroTexto 7"/>
          <p:cNvSpPr txBox="1"/>
          <p:nvPr/>
        </p:nvSpPr>
        <p:spPr>
          <a:xfrm>
            <a:off x="3051551" y="2163387"/>
            <a:ext cx="1977542" cy="769441"/>
          </a:xfrm>
          <a:prstGeom prst="rect">
            <a:avLst/>
          </a:prstGeom>
          <a:noFill/>
        </p:spPr>
        <p:txBody>
          <a:bodyPr wrap="square" rtlCol="0">
            <a:spAutoFit/>
          </a:bodyPr>
          <a:lstStyle/>
          <a:p>
            <a:r>
              <a:rPr lang="es-419" sz="2200" b="1" dirty="0" smtClean="0">
                <a:solidFill>
                  <a:schemeClr val="bg1"/>
                </a:solidFill>
                <a:latin typeface="Calibri"/>
                <a:cs typeface="Calibri"/>
              </a:rPr>
              <a:t>Ventas paginas web</a:t>
            </a:r>
            <a:endParaRPr lang="es-ES" sz="2200" b="1" dirty="0">
              <a:solidFill>
                <a:schemeClr val="bg1"/>
              </a:solidFill>
              <a:latin typeface="Calibri"/>
              <a:cs typeface="Calibri"/>
            </a:endParaRPr>
          </a:p>
        </p:txBody>
      </p:sp>
      <p:pic>
        <p:nvPicPr>
          <p:cNvPr id="9" name="Imagen 8"/>
          <p:cNvPicPr>
            <a:picLocks noChangeAspect="1"/>
          </p:cNvPicPr>
          <p:nvPr/>
        </p:nvPicPr>
        <p:blipFill>
          <a:blip r:embed="rId3"/>
          <a:stretch>
            <a:fillRect/>
          </a:stretch>
        </p:blipFill>
        <p:spPr>
          <a:xfrm>
            <a:off x="3141819" y="3230347"/>
            <a:ext cx="1623042" cy="45719"/>
          </a:xfrm>
          <a:prstGeom prst="rect">
            <a:avLst/>
          </a:prstGeom>
        </p:spPr>
      </p:pic>
      <p:sp>
        <p:nvSpPr>
          <p:cNvPr id="10" name="CuadroTexto 9"/>
          <p:cNvSpPr txBox="1"/>
          <p:nvPr/>
        </p:nvSpPr>
        <p:spPr>
          <a:xfrm>
            <a:off x="407115" y="2163387"/>
            <a:ext cx="1977542" cy="430887"/>
          </a:xfrm>
          <a:prstGeom prst="rect">
            <a:avLst/>
          </a:prstGeom>
          <a:noFill/>
        </p:spPr>
        <p:txBody>
          <a:bodyPr wrap="square" rtlCol="0">
            <a:spAutoFit/>
          </a:bodyPr>
          <a:lstStyle/>
          <a:p>
            <a:r>
              <a:rPr lang="es-419" sz="2200" b="1" dirty="0" smtClean="0">
                <a:solidFill>
                  <a:schemeClr val="bg1"/>
                </a:solidFill>
                <a:latin typeface="Calibri"/>
                <a:cs typeface="Calibri"/>
              </a:rPr>
              <a:t>Tienda virtual </a:t>
            </a:r>
            <a:endParaRPr lang="es-ES" sz="2200" b="1" dirty="0">
              <a:solidFill>
                <a:schemeClr val="bg1"/>
              </a:solidFill>
              <a:latin typeface="Calibri"/>
              <a:cs typeface="Calibri"/>
            </a:endParaRPr>
          </a:p>
        </p:txBody>
      </p:sp>
      <p:pic>
        <p:nvPicPr>
          <p:cNvPr id="13" name="Imagen 12"/>
          <p:cNvPicPr>
            <a:picLocks/>
          </p:cNvPicPr>
          <p:nvPr/>
        </p:nvPicPr>
        <p:blipFill>
          <a:blip r:embed="rId4"/>
          <a:stretch>
            <a:fillRect/>
          </a:stretch>
        </p:blipFill>
        <p:spPr>
          <a:xfrm>
            <a:off x="5695987" y="1696034"/>
            <a:ext cx="36000" cy="2340211"/>
          </a:xfrm>
          <a:prstGeom prst="rect">
            <a:avLst/>
          </a:prstGeom>
        </p:spPr>
      </p:pic>
      <p:pic>
        <p:nvPicPr>
          <p:cNvPr id="14" name="Imagen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0219" y="2067465"/>
            <a:ext cx="2534164" cy="1208601"/>
          </a:xfrm>
          <a:prstGeom prst="rect">
            <a:avLst/>
          </a:prstGeom>
        </p:spPr>
      </p:pic>
    </p:spTree>
    <p:extLst>
      <p:ext uri="{BB962C8B-B14F-4D97-AF65-F5344CB8AC3E}">
        <p14:creationId xmlns:p14="http://schemas.microsoft.com/office/powerpoint/2010/main" val="41262906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203076" y="259409"/>
            <a:ext cx="2591262" cy="646331"/>
          </a:xfrm>
          <a:prstGeom prst="rect">
            <a:avLst/>
          </a:prstGeom>
          <a:noFill/>
        </p:spPr>
        <p:txBody>
          <a:bodyPr wrap="square" rtlCol="0">
            <a:spAutoFit/>
          </a:bodyPr>
          <a:lstStyle/>
          <a:p>
            <a:r>
              <a:rPr lang="es-419" b="1" dirty="0" smtClean="0">
                <a:solidFill>
                  <a:schemeClr val="bg1"/>
                </a:solidFill>
              </a:rPr>
              <a:t>REQUERIMIENTOS FUNCIONALES</a:t>
            </a: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6" name="Imagen 5"/>
          <p:cNvPicPr>
            <a:picLocks noChangeAspect="1"/>
          </p:cNvPicPr>
          <p:nvPr/>
        </p:nvPicPr>
        <p:blipFill>
          <a:blip r:embed="rId3"/>
          <a:stretch>
            <a:fillRect/>
          </a:stretch>
        </p:blipFill>
        <p:spPr>
          <a:xfrm>
            <a:off x="2371726" y="1090876"/>
            <a:ext cx="6519040" cy="3940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1220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84051" y="202259"/>
            <a:ext cx="2591262" cy="646331"/>
          </a:xfrm>
          <a:prstGeom prst="rect">
            <a:avLst/>
          </a:prstGeom>
          <a:noFill/>
        </p:spPr>
        <p:txBody>
          <a:bodyPr wrap="square" rtlCol="0">
            <a:spAutoFit/>
          </a:bodyPr>
          <a:lstStyle/>
          <a:p>
            <a:r>
              <a:rPr lang="es-419" b="1" dirty="0" smtClean="0">
                <a:solidFill>
                  <a:schemeClr val="bg1"/>
                </a:solidFill>
              </a:rPr>
              <a:t>REQUERIMIENTOS FUNCIONALES</a:t>
            </a: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7" name="Imagen 6"/>
          <p:cNvPicPr>
            <a:picLocks noChangeAspect="1"/>
          </p:cNvPicPr>
          <p:nvPr/>
        </p:nvPicPr>
        <p:blipFill>
          <a:blip r:embed="rId3"/>
          <a:stretch>
            <a:fillRect/>
          </a:stretch>
        </p:blipFill>
        <p:spPr>
          <a:xfrm>
            <a:off x="2228850" y="1068016"/>
            <a:ext cx="6709540" cy="40208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85271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17376" y="173684"/>
            <a:ext cx="2591262" cy="646331"/>
          </a:xfrm>
          <a:prstGeom prst="rect">
            <a:avLst/>
          </a:prstGeom>
          <a:noFill/>
        </p:spPr>
        <p:txBody>
          <a:bodyPr wrap="square" rtlCol="0">
            <a:spAutoFit/>
          </a:bodyPr>
          <a:lstStyle/>
          <a:p>
            <a:r>
              <a:rPr lang="es-419" b="1" dirty="0" smtClean="0">
                <a:solidFill>
                  <a:schemeClr val="bg1"/>
                </a:solidFill>
              </a:rPr>
              <a:t>REQUERIMIENTOS FUNCIONALES</a:t>
            </a: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2" name="Imagen 1"/>
          <p:cNvPicPr>
            <a:picLocks noChangeAspect="1"/>
          </p:cNvPicPr>
          <p:nvPr/>
        </p:nvPicPr>
        <p:blipFill rotWithShape="1">
          <a:blip r:embed="rId3"/>
          <a:srcRect t="904"/>
          <a:stretch/>
        </p:blipFill>
        <p:spPr>
          <a:xfrm>
            <a:off x="2257425" y="1066799"/>
            <a:ext cx="6761827" cy="3891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70842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35456"/>
            <a:ext cx="2789280" cy="830997"/>
          </a:xfrm>
          <a:prstGeom prst="rect">
            <a:avLst/>
          </a:prstGeom>
          <a:noFill/>
        </p:spPr>
        <p:txBody>
          <a:bodyPr wrap="square" rtlCol="0">
            <a:spAutoFit/>
          </a:bodyPr>
          <a:lstStyle/>
          <a:p>
            <a:r>
              <a:rPr lang="es-419" sz="2400" b="1" dirty="0" smtClean="0">
                <a:solidFill>
                  <a:schemeClr val="bg1"/>
                </a:solidFill>
                <a:latin typeface="Calibri"/>
                <a:cs typeface="Calibri"/>
              </a:rPr>
              <a:t>REQUERIMIENTOS NO FUNCIONALES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48002" y="2320178"/>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Se estableció como idea de proyecto un software para  vender páginas     web</a:t>
            </a:r>
            <a:endParaRPr lang="es-ES" sz="1600" dirty="0">
              <a:solidFill>
                <a:schemeClr val="tx1">
                  <a:lumMod val="65000"/>
                  <a:lumOff val="35000"/>
                </a:schemeClr>
              </a:solidFill>
            </a:endParaRPr>
          </a:p>
          <a:p>
            <a:r>
              <a:rPr lang="es-419" sz="1600" dirty="0">
                <a:solidFill>
                  <a:schemeClr val="tx1">
                    <a:lumMod val="65000"/>
                    <a:lumOff val="35000"/>
                  </a:schemeClr>
                </a:solidFill>
              </a:rPr>
              <a:t>El  problema a solucionar es dar a conocer aquellas empresas con poco      reconocimiento con el fin de apoyar y enfocar su idea de trabajo, dando mejor calidad a nuestros clientes.</a:t>
            </a:r>
            <a:endParaRPr lang="es-ES" sz="1600" dirty="0">
              <a:solidFill>
                <a:schemeClr val="tx1">
                  <a:lumMod val="65000"/>
                  <a:lumOff val="35000"/>
                </a:schemeClr>
              </a:solidFill>
            </a:endParaRPr>
          </a:p>
          <a:p>
            <a:pPr algn="l"/>
            <a:endParaRPr lang="es-ES" sz="1600" b="1" dirty="0" smtClean="0">
              <a:solidFill>
                <a:srgbClr val="92D050"/>
              </a:solidFill>
            </a:endParaRPr>
          </a:p>
        </p:txBody>
      </p:sp>
    </p:spTree>
    <p:extLst>
      <p:ext uri="{BB962C8B-B14F-4D97-AF65-F5344CB8AC3E}">
        <p14:creationId xmlns:p14="http://schemas.microsoft.com/office/powerpoint/2010/main" val="12000088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288801" y="221309"/>
            <a:ext cx="2591262" cy="646331"/>
          </a:xfrm>
          <a:prstGeom prst="rect">
            <a:avLst/>
          </a:prstGeom>
          <a:noFill/>
        </p:spPr>
        <p:txBody>
          <a:bodyPr wrap="square" rtlCol="0">
            <a:spAutoFit/>
          </a:bodyPr>
          <a:lstStyle/>
          <a:p>
            <a:r>
              <a:rPr lang="es-419" b="1" dirty="0" smtClean="0">
                <a:solidFill>
                  <a:schemeClr val="bg1"/>
                </a:solidFill>
              </a:rPr>
              <a:t>REQUERIMIENTOS FUNCIONALES</a:t>
            </a: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3" name="Imagen 2"/>
          <p:cNvPicPr>
            <a:picLocks noChangeAspect="1"/>
          </p:cNvPicPr>
          <p:nvPr/>
        </p:nvPicPr>
        <p:blipFill rotWithShape="1">
          <a:blip r:embed="rId3"/>
          <a:srcRect l="275" t="1044" r="297" b="1420"/>
          <a:stretch/>
        </p:blipFill>
        <p:spPr>
          <a:xfrm>
            <a:off x="2085975" y="1076325"/>
            <a:ext cx="690562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64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74526" y="221309"/>
            <a:ext cx="2591262" cy="646331"/>
          </a:xfrm>
          <a:prstGeom prst="rect">
            <a:avLst/>
          </a:prstGeom>
          <a:noFill/>
        </p:spPr>
        <p:txBody>
          <a:bodyPr wrap="square" rtlCol="0">
            <a:spAutoFit/>
          </a:bodyPr>
          <a:lstStyle/>
          <a:p>
            <a:r>
              <a:rPr lang="es-419" b="1" dirty="0" smtClean="0">
                <a:solidFill>
                  <a:schemeClr val="bg1"/>
                </a:solidFill>
              </a:rPr>
              <a:t>REQUERIMIENTOS FUNCIONALES</a:t>
            </a: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3" name="Imagen 2"/>
          <p:cNvPicPr>
            <a:picLocks noChangeAspect="1"/>
          </p:cNvPicPr>
          <p:nvPr/>
        </p:nvPicPr>
        <p:blipFill rotWithShape="1">
          <a:blip r:embed="rId3"/>
          <a:srcRect b="977"/>
          <a:stretch/>
        </p:blipFill>
        <p:spPr>
          <a:xfrm>
            <a:off x="1986780" y="1119451"/>
            <a:ext cx="7011166" cy="38621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571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07851" y="221309"/>
            <a:ext cx="2591262" cy="646331"/>
          </a:xfrm>
          <a:prstGeom prst="rect">
            <a:avLst/>
          </a:prstGeom>
          <a:noFill/>
        </p:spPr>
        <p:txBody>
          <a:bodyPr wrap="square" rtlCol="0">
            <a:spAutoFit/>
          </a:bodyPr>
          <a:lstStyle/>
          <a:p>
            <a:r>
              <a:rPr lang="es-419" b="1" dirty="0" smtClean="0">
                <a:solidFill>
                  <a:schemeClr val="bg1"/>
                </a:solidFill>
              </a:rPr>
              <a:t>REQUERIMIENTOS FUNCIONALES</a:t>
            </a:r>
          </a:p>
        </p:txBody>
      </p:sp>
      <p:pic>
        <p:nvPicPr>
          <p:cNvPr id="19" name="Imagen 18"/>
          <p:cNvPicPr>
            <a:picLocks noChangeAspect="1"/>
          </p:cNvPicPr>
          <p:nvPr/>
        </p:nvPicPr>
        <p:blipFill>
          <a:blip r:embed="rId2"/>
          <a:stretch>
            <a:fillRect/>
          </a:stretch>
        </p:blipFill>
        <p:spPr>
          <a:xfrm>
            <a:off x="1101721" y="1963366"/>
            <a:ext cx="265430" cy="41910"/>
          </a:xfrm>
          <a:prstGeom prst="rect">
            <a:avLst/>
          </a:prstGeom>
        </p:spPr>
      </p:pic>
      <p:pic>
        <p:nvPicPr>
          <p:cNvPr id="3" name="Imagen 2"/>
          <p:cNvPicPr>
            <a:picLocks noChangeAspect="1"/>
          </p:cNvPicPr>
          <p:nvPr/>
        </p:nvPicPr>
        <p:blipFill rotWithShape="1">
          <a:blip r:embed="rId3"/>
          <a:srcRect l="411" t="878" r="1" b="953"/>
          <a:stretch/>
        </p:blipFill>
        <p:spPr>
          <a:xfrm>
            <a:off x="2076449" y="1035843"/>
            <a:ext cx="6921497" cy="3926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1606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613148" y="1769688"/>
            <a:ext cx="990600" cy="50800"/>
          </a:xfrm>
          <a:prstGeom prst="rect">
            <a:avLst/>
          </a:prstGeom>
        </p:spPr>
      </p:pic>
      <p:sp>
        <p:nvSpPr>
          <p:cNvPr id="5" name="CuadroTexto 4"/>
          <p:cNvSpPr txBox="1"/>
          <p:nvPr/>
        </p:nvSpPr>
        <p:spPr>
          <a:xfrm>
            <a:off x="4409348" y="2012401"/>
            <a:ext cx="3885416" cy="1600438"/>
          </a:xfrm>
          <a:prstGeom prst="rect">
            <a:avLst/>
          </a:prstGeom>
          <a:noFill/>
        </p:spPr>
        <p:txBody>
          <a:bodyPr wrap="square" rtlCol="0">
            <a:spAutoFit/>
          </a:bodyPr>
          <a:lstStyle/>
          <a:p>
            <a:r>
              <a:rPr lang="es-ES" sz="1400" dirty="0" smtClean="0">
                <a:solidFill>
                  <a:srgbClr val="5E5C5D"/>
                </a:solidFill>
                <a:latin typeface="Calibri"/>
                <a:cs typeface="Calibri"/>
              </a:rPr>
              <a:t>Importancia </a:t>
            </a:r>
            <a:r>
              <a:rPr lang="es-ES" sz="1400" dirty="0">
                <a:solidFill>
                  <a:srgbClr val="5E5C5D"/>
                </a:solidFill>
                <a:latin typeface="Calibri"/>
                <a:cs typeface="Calibri"/>
              </a:rPr>
              <a:t>de la formación técnica y tecnológica y sus aportes en el desarrollo de un </a:t>
            </a:r>
            <a:r>
              <a:rPr lang="es-ES" sz="1400" dirty="0" smtClean="0">
                <a:solidFill>
                  <a:srgbClr val="5E5C5D"/>
                </a:solidFill>
                <a:latin typeface="Calibri"/>
                <a:cs typeface="Calibri"/>
              </a:rPr>
              <a:t>país.</a:t>
            </a:r>
            <a:endParaRPr lang="es-ES" sz="1400" dirty="0">
              <a:solidFill>
                <a:srgbClr val="5E5C5D"/>
              </a:solidFill>
              <a:latin typeface="Calibri"/>
              <a:cs typeface="Calibri"/>
            </a:endParaRPr>
          </a:p>
          <a:p>
            <a:r>
              <a:rPr lang="es-ES" sz="1400" dirty="0">
                <a:solidFill>
                  <a:srgbClr val="5E5C5D"/>
                </a:solidFill>
                <a:latin typeface="Calibri"/>
                <a:cs typeface="Calibri"/>
              </a:rPr>
              <a:t>El emprendimiento de base tecnológica: ¿Cómo estamos?</a:t>
            </a:r>
          </a:p>
          <a:p>
            <a:r>
              <a:rPr lang="es-ES" sz="1400" dirty="0">
                <a:solidFill>
                  <a:srgbClr val="5E5C5D"/>
                </a:solidFill>
                <a:latin typeface="Calibri"/>
                <a:cs typeface="Calibri"/>
              </a:rPr>
              <a:t>Empleabilidad en Colombia; lo que los empresarios requieren</a:t>
            </a:r>
          </a:p>
          <a:p>
            <a:r>
              <a:rPr lang="es-ES" sz="1400" dirty="0">
                <a:solidFill>
                  <a:srgbClr val="5E5C5D"/>
                </a:solidFill>
                <a:latin typeface="Calibri"/>
                <a:cs typeface="Calibri"/>
              </a:rPr>
              <a:t>Innovaciones para el campo colombiano</a:t>
            </a:r>
          </a:p>
        </p:txBody>
      </p:sp>
    </p:spTree>
    <p:extLst>
      <p:ext uri="{BB962C8B-B14F-4D97-AF65-F5344CB8AC3E}">
        <p14:creationId xmlns:p14="http://schemas.microsoft.com/office/powerpoint/2010/main" val="281590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p:cNvSpPr txBox="1"/>
          <p:nvPr/>
        </p:nvSpPr>
        <p:spPr>
          <a:xfrm>
            <a:off x="404572" y="268818"/>
            <a:ext cx="2591262" cy="461665"/>
          </a:xfrm>
          <a:prstGeom prst="rect">
            <a:avLst/>
          </a:prstGeom>
          <a:noFill/>
        </p:spPr>
        <p:txBody>
          <a:bodyPr wrap="square" rtlCol="0">
            <a:spAutoFit/>
          </a:bodyPr>
          <a:lstStyle/>
          <a:p>
            <a:r>
              <a:rPr lang="es-419" sz="2400" b="1" dirty="0" smtClean="0">
                <a:solidFill>
                  <a:schemeClr val="bg1"/>
                </a:solidFill>
                <a:latin typeface="Calibri"/>
                <a:cs typeface="Calibri"/>
              </a:rPr>
              <a:t>BPMN</a:t>
            </a:r>
            <a:endParaRPr lang="es-ES" sz="2400" b="1" dirty="0">
              <a:solidFill>
                <a:schemeClr val="bg1"/>
              </a:solidFill>
              <a:latin typeface="Calibri"/>
              <a:cs typeface="Calibri"/>
            </a:endParaRPr>
          </a:p>
        </p:txBody>
      </p:sp>
      <p:pic>
        <p:nvPicPr>
          <p:cNvPr id="13" name="Imagen 12"/>
          <p:cNvPicPr/>
          <p:nvPr/>
        </p:nvPicPr>
        <p:blipFill rotWithShape="1">
          <a:blip r:embed="rId2"/>
          <a:srcRect l="6701" t="16618" r="25389" b="28198"/>
          <a:stretch/>
        </p:blipFill>
        <p:spPr bwMode="auto">
          <a:xfrm>
            <a:off x="315054" y="930074"/>
            <a:ext cx="7236451" cy="4110683"/>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148745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p:cNvSpPr txBox="1"/>
          <p:nvPr/>
        </p:nvSpPr>
        <p:spPr>
          <a:xfrm>
            <a:off x="418585" y="239612"/>
            <a:ext cx="3191389" cy="400110"/>
          </a:xfrm>
          <a:prstGeom prst="rect">
            <a:avLst/>
          </a:prstGeom>
          <a:noFill/>
        </p:spPr>
        <p:txBody>
          <a:bodyPr wrap="square" rtlCol="0">
            <a:spAutoFit/>
          </a:bodyPr>
          <a:lstStyle/>
          <a:p>
            <a:r>
              <a:rPr lang="es-ES" sz="2000" b="1" dirty="0" smtClean="0">
                <a:solidFill>
                  <a:schemeClr val="bg1"/>
                </a:solidFill>
                <a:latin typeface="Calibri"/>
                <a:cs typeface="Calibri"/>
              </a:rPr>
              <a:t>DIAGRAMA CASOS DE USO</a:t>
            </a:r>
            <a:endParaRPr lang="es-ES" sz="2000" b="1" dirty="0">
              <a:solidFill>
                <a:schemeClr val="bg1"/>
              </a:solidFill>
              <a:latin typeface="Calibri"/>
              <a:cs typeface="Calibri"/>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 y="866775"/>
            <a:ext cx="9267825" cy="4276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826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35456"/>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PLANTEAMIENTO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48002" y="2320178"/>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Se estableció como idea de proyecto un software para  vender páginas     web</a:t>
            </a:r>
            <a:endParaRPr lang="es-ES" sz="1600" dirty="0">
              <a:solidFill>
                <a:schemeClr val="tx1">
                  <a:lumMod val="65000"/>
                  <a:lumOff val="35000"/>
                </a:schemeClr>
              </a:solidFill>
            </a:endParaRPr>
          </a:p>
          <a:p>
            <a:r>
              <a:rPr lang="es-419" sz="1600" dirty="0">
                <a:solidFill>
                  <a:schemeClr val="tx1">
                    <a:lumMod val="65000"/>
                    <a:lumOff val="35000"/>
                  </a:schemeClr>
                </a:solidFill>
              </a:rPr>
              <a:t>El  problema a solucionar es dar a conocer aquellas empresas con poco      reconocimiento con el fin de apoyar y enfocar su idea de trabajo, dando mejor calidad a nuestros clientes.</a:t>
            </a:r>
            <a:endParaRPr lang="es-ES" sz="1600" dirty="0">
              <a:solidFill>
                <a:schemeClr val="tx1">
                  <a:lumMod val="65000"/>
                  <a:lumOff val="35000"/>
                </a:schemeClr>
              </a:solidFill>
            </a:endParaRPr>
          </a:p>
          <a:p>
            <a:pPr algn="l"/>
            <a:endParaRPr lang="es-ES" sz="1600" b="1" dirty="0" smtClean="0">
              <a:solidFill>
                <a:srgbClr val="92D050"/>
              </a:solidFill>
            </a:endParaRPr>
          </a:p>
        </p:txBody>
      </p:sp>
    </p:spTree>
    <p:extLst>
      <p:ext uri="{BB962C8B-B14F-4D97-AF65-F5344CB8AC3E}">
        <p14:creationId xmlns:p14="http://schemas.microsoft.com/office/powerpoint/2010/main" val="1519813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101721" y="1958193"/>
            <a:ext cx="241300" cy="38100"/>
          </a:xfrm>
          <a:prstGeom prst="rect">
            <a:avLst/>
          </a:prstGeom>
        </p:spPr>
      </p:pic>
      <p:sp>
        <p:nvSpPr>
          <p:cNvPr id="4" name="CuadroTexto 3"/>
          <p:cNvSpPr txBox="1"/>
          <p:nvPr/>
        </p:nvSpPr>
        <p:spPr>
          <a:xfrm>
            <a:off x="596347" y="308113"/>
            <a:ext cx="4562061" cy="556591"/>
          </a:xfrm>
          <a:prstGeom prst="rect">
            <a:avLst/>
          </a:prstGeom>
        </p:spPr>
        <p:txBody>
          <a:bodyPr vert="horz" wrap="square" lIns="91440" tIns="45720" rIns="91440" bIns="45720" rtlCol="0" anchor="ctr">
            <a:noAutofit/>
          </a:bodyPr>
          <a:lstStyle/>
          <a:p>
            <a:r>
              <a:rPr lang="es-419" b="1" dirty="0">
                <a:solidFill>
                  <a:schemeClr val="bg1"/>
                </a:solidFill>
                <a:cs typeface="Calibri"/>
              </a:rPr>
              <a:t>DIAGRAMA DE ENTIDADES Y RELACION</a:t>
            </a:r>
            <a:endParaRPr lang="es-ES" b="1" dirty="0">
              <a:solidFill>
                <a:schemeClr val="bg1"/>
              </a:solidFill>
              <a:cs typeface="Calibri"/>
            </a:endParaRPr>
          </a:p>
          <a:p>
            <a:pPr algn="l"/>
            <a:endParaRPr lang="es-ES" sz="1600" b="1" dirty="0" smtClean="0">
              <a:solidFill>
                <a:srgbClr val="92D050"/>
              </a:solidFill>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864704"/>
            <a:ext cx="9144000" cy="42322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46427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830997"/>
          </a:xfrm>
          <a:prstGeom prst="rect">
            <a:avLst/>
          </a:prstGeom>
          <a:noFill/>
        </p:spPr>
        <p:txBody>
          <a:bodyPr wrap="square" rtlCol="0">
            <a:spAutoFit/>
          </a:bodyPr>
          <a:lstStyle/>
          <a:p>
            <a:r>
              <a:rPr lang="es-419" sz="2400" b="1" dirty="0" smtClean="0">
                <a:solidFill>
                  <a:schemeClr val="bg1"/>
                </a:solidFill>
                <a:latin typeface="Calibri"/>
                <a:cs typeface="Calibri"/>
              </a:rPr>
              <a:t>CASO DE USO  EXTENDIDO</a:t>
            </a:r>
            <a:endParaRPr lang="es-ES" sz="2400" b="1" dirty="0" smtClean="0">
              <a:solidFill>
                <a:schemeClr val="bg1"/>
              </a:solidFill>
              <a:latin typeface="Calibri"/>
              <a:cs typeface="Calibri"/>
            </a:endParaRPr>
          </a:p>
        </p:txBody>
      </p:sp>
      <p:pic>
        <p:nvPicPr>
          <p:cNvPr id="3" name="Imagen 2"/>
          <p:cNvPicPr>
            <a:picLocks noChangeAspect="1"/>
          </p:cNvPicPr>
          <p:nvPr/>
        </p:nvPicPr>
        <p:blipFill>
          <a:blip r:embed="rId2"/>
          <a:stretch>
            <a:fillRect/>
          </a:stretch>
        </p:blipFill>
        <p:spPr>
          <a:xfrm>
            <a:off x="613148" y="1769688"/>
            <a:ext cx="990600" cy="50800"/>
          </a:xfrm>
          <a:prstGeom prst="rect">
            <a:avLst/>
          </a:prstGeom>
        </p:spPr>
      </p:pic>
      <p:sp>
        <p:nvSpPr>
          <p:cNvPr id="5" name="CuadroTexto 4"/>
          <p:cNvSpPr txBox="1"/>
          <p:nvPr/>
        </p:nvSpPr>
        <p:spPr>
          <a:xfrm>
            <a:off x="4409348" y="1627680"/>
            <a:ext cx="3885416" cy="1600438"/>
          </a:xfrm>
          <a:prstGeom prst="rect">
            <a:avLst/>
          </a:prstGeom>
          <a:noFill/>
        </p:spPr>
        <p:txBody>
          <a:bodyPr wrap="square" rtlCol="0">
            <a:spAutoFit/>
          </a:bodyPr>
          <a:lstStyle/>
          <a:p>
            <a:r>
              <a:rPr lang="es-419" sz="1400" dirty="0" smtClean="0"/>
              <a:t>Son </a:t>
            </a:r>
            <a:r>
              <a:rPr lang="es-419" sz="1400" dirty="0"/>
              <a:t>diagramas de casos de uso sirven para especificar la comunicación y el comportamiento de un sistema mediante su interacción con los usuarios y/u otros sistemas. O lo que es igual, un diagrama que muestra la relación entre los actores y los casos de uso en un sistema.</a:t>
            </a:r>
            <a:endParaRPr lang="es-ES" sz="1400" dirty="0">
              <a:solidFill>
                <a:srgbClr val="5E5C5D"/>
              </a:solidFill>
              <a:latin typeface="Calibri"/>
              <a:cs typeface="Calibri"/>
            </a:endParaRPr>
          </a:p>
        </p:txBody>
      </p:sp>
    </p:spTree>
    <p:extLst>
      <p:ext uri="{BB962C8B-B14F-4D97-AF65-F5344CB8AC3E}">
        <p14:creationId xmlns:p14="http://schemas.microsoft.com/office/powerpoint/2010/main" val="3626926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101721" y="1958193"/>
            <a:ext cx="241300" cy="38100"/>
          </a:xfrm>
          <a:prstGeom prst="rect">
            <a:avLst/>
          </a:prstGeom>
        </p:spPr>
      </p:pic>
      <p:sp>
        <p:nvSpPr>
          <p:cNvPr id="21" name="CuadroTexto 20"/>
          <p:cNvSpPr txBox="1"/>
          <p:nvPr/>
        </p:nvSpPr>
        <p:spPr>
          <a:xfrm>
            <a:off x="557243" y="212685"/>
            <a:ext cx="3865803" cy="400110"/>
          </a:xfrm>
          <a:prstGeom prst="rect">
            <a:avLst/>
          </a:prstGeom>
          <a:noFill/>
        </p:spPr>
        <p:txBody>
          <a:bodyPr wrap="square" rtlCol="0">
            <a:spAutoFit/>
          </a:bodyPr>
          <a:lstStyle/>
          <a:p>
            <a:r>
              <a:rPr lang="es-419" sz="2000" b="1" dirty="0" smtClean="0">
                <a:solidFill>
                  <a:schemeClr val="bg1"/>
                </a:solidFill>
                <a:latin typeface="Calibri"/>
                <a:cs typeface="Calibri"/>
              </a:rPr>
              <a:t>CASOS DE USO EXTENDIDOS</a:t>
            </a:r>
            <a:endParaRPr lang="es-ES" sz="2000" b="1" dirty="0">
              <a:solidFill>
                <a:schemeClr val="bg1"/>
              </a:solidFill>
              <a:latin typeface="Calibri"/>
              <a:cs typeface="Calibri"/>
            </a:endParaRPr>
          </a:p>
        </p:txBody>
      </p:sp>
      <p:pic>
        <p:nvPicPr>
          <p:cNvPr id="2" name="Imagen 1"/>
          <p:cNvPicPr>
            <a:picLocks noChangeAspect="1"/>
          </p:cNvPicPr>
          <p:nvPr/>
        </p:nvPicPr>
        <p:blipFill rotWithShape="1">
          <a:blip r:embed="rId3"/>
          <a:srcRect r="182" b="689"/>
          <a:stretch/>
        </p:blipFill>
        <p:spPr>
          <a:xfrm>
            <a:off x="-1" y="990599"/>
            <a:ext cx="5229225" cy="4114801"/>
          </a:xfrm>
          <a:prstGeom prst="rect">
            <a:avLst/>
          </a:prstGeom>
          <a:ln>
            <a:noFill/>
          </a:ln>
          <a:effectLst>
            <a:outerShdw blurRad="292100" dist="139700" dir="2700000" algn="tl" rotWithShape="0">
              <a:srgbClr val="333333">
                <a:alpha val="65000"/>
              </a:srgbClr>
            </a:outerShdw>
          </a:effectLst>
        </p:spPr>
      </p:pic>
      <p:pic>
        <p:nvPicPr>
          <p:cNvPr id="3" name="Imagen 2"/>
          <p:cNvPicPr>
            <a:picLocks noChangeAspect="1"/>
          </p:cNvPicPr>
          <p:nvPr/>
        </p:nvPicPr>
        <p:blipFill rotWithShape="1">
          <a:blip r:embed="rId4"/>
          <a:srcRect b="919"/>
          <a:stretch/>
        </p:blipFill>
        <p:spPr>
          <a:xfrm>
            <a:off x="5229224" y="1000123"/>
            <a:ext cx="3825871" cy="41052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79666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101721" y="1958193"/>
            <a:ext cx="241300" cy="38100"/>
          </a:xfrm>
          <a:prstGeom prst="rect">
            <a:avLst/>
          </a:prstGeom>
        </p:spPr>
      </p:pic>
      <p:sp>
        <p:nvSpPr>
          <p:cNvPr id="6" name="CuadroTexto 5"/>
          <p:cNvSpPr txBox="1"/>
          <p:nvPr/>
        </p:nvSpPr>
        <p:spPr>
          <a:xfrm>
            <a:off x="557243" y="212685"/>
            <a:ext cx="3865803" cy="400110"/>
          </a:xfrm>
          <a:prstGeom prst="rect">
            <a:avLst/>
          </a:prstGeom>
          <a:noFill/>
        </p:spPr>
        <p:txBody>
          <a:bodyPr wrap="square" rtlCol="0">
            <a:spAutoFit/>
          </a:bodyPr>
          <a:lstStyle/>
          <a:p>
            <a:r>
              <a:rPr lang="es-419" sz="2000" b="1" dirty="0" smtClean="0">
                <a:solidFill>
                  <a:schemeClr val="bg1"/>
                </a:solidFill>
                <a:latin typeface="Calibri"/>
                <a:cs typeface="Calibri"/>
              </a:rPr>
              <a:t>CASOS DE USO EXTENDIDOS</a:t>
            </a:r>
            <a:endParaRPr lang="es-ES" sz="2000" b="1" dirty="0">
              <a:solidFill>
                <a:schemeClr val="bg1"/>
              </a:solidFill>
              <a:latin typeface="Calibri"/>
              <a:cs typeface="Calibri"/>
            </a:endParaRPr>
          </a:p>
        </p:txBody>
      </p:sp>
      <p:pic>
        <p:nvPicPr>
          <p:cNvPr id="3" name="Imagen 2"/>
          <p:cNvPicPr>
            <a:picLocks noChangeAspect="1"/>
          </p:cNvPicPr>
          <p:nvPr/>
        </p:nvPicPr>
        <p:blipFill>
          <a:blip r:embed="rId3"/>
          <a:stretch>
            <a:fillRect/>
          </a:stretch>
        </p:blipFill>
        <p:spPr>
          <a:xfrm>
            <a:off x="-71438" y="928688"/>
            <a:ext cx="5414963" cy="4214812"/>
          </a:xfrm>
          <a:prstGeom prst="rect">
            <a:avLst/>
          </a:prstGeom>
          <a:ln>
            <a:noFill/>
          </a:ln>
          <a:effectLst>
            <a:outerShdw blurRad="292100" dist="139700" dir="2700000" algn="tl" rotWithShape="0">
              <a:srgbClr val="333333">
                <a:alpha val="65000"/>
              </a:srgbClr>
            </a:outerShdw>
          </a:effectLst>
        </p:spPr>
      </p:pic>
      <p:pic>
        <p:nvPicPr>
          <p:cNvPr id="4" name="Imagen 3"/>
          <p:cNvPicPr>
            <a:picLocks noChangeAspect="1"/>
          </p:cNvPicPr>
          <p:nvPr/>
        </p:nvPicPr>
        <p:blipFill>
          <a:blip r:embed="rId4"/>
          <a:stretch>
            <a:fillRect/>
          </a:stretch>
        </p:blipFill>
        <p:spPr>
          <a:xfrm>
            <a:off x="5343525" y="969168"/>
            <a:ext cx="3662363" cy="4174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57560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3"/>
          <a:stretch>
            <a:fillRect/>
          </a:stretch>
        </p:blipFill>
        <p:spPr>
          <a:xfrm>
            <a:off x="1101721" y="1958193"/>
            <a:ext cx="241300" cy="38100"/>
          </a:xfrm>
          <a:prstGeom prst="rect">
            <a:avLst/>
          </a:prstGeom>
        </p:spPr>
      </p:pic>
      <p:sp>
        <p:nvSpPr>
          <p:cNvPr id="3" name="Rectángulo 2"/>
          <p:cNvSpPr/>
          <p:nvPr/>
        </p:nvSpPr>
        <p:spPr>
          <a:xfrm>
            <a:off x="700262" y="272534"/>
            <a:ext cx="2885726" cy="369332"/>
          </a:xfrm>
          <a:prstGeom prst="rect">
            <a:avLst/>
          </a:prstGeom>
        </p:spPr>
        <p:txBody>
          <a:bodyPr wrap="none">
            <a:spAutoFit/>
          </a:bodyPr>
          <a:lstStyle/>
          <a:p>
            <a:r>
              <a:rPr lang="es-419" b="1" dirty="0">
                <a:solidFill>
                  <a:schemeClr val="bg1"/>
                </a:solidFill>
                <a:cs typeface="Calibri"/>
              </a:rPr>
              <a:t>CASOS DE USO EXTENDIDOS</a:t>
            </a:r>
            <a:endParaRPr lang="es-ES" b="1" dirty="0">
              <a:solidFill>
                <a:schemeClr val="bg1"/>
              </a:solidFill>
              <a:cs typeface="Calibri"/>
            </a:endParaRPr>
          </a:p>
        </p:txBody>
      </p:sp>
      <p:pic>
        <p:nvPicPr>
          <p:cNvPr id="5" name="Imagen 4"/>
          <p:cNvPicPr>
            <a:picLocks noChangeAspect="1"/>
          </p:cNvPicPr>
          <p:nvPr/>
        </p:nvPicPr>
        <p:blipFill rotWithShape="1">
          <a:blip r:embed="rId4"/>
          <a:srcRect r="779"/>
          <a:stretch/>
        </p:blipFill>
        <p:spPr>
          <a:xfrm>
            <a:off x="-100012" y="957263"/>
            <a:ext cx="4852987" cy="4186238"/>
          </a:xfrm>
          <a:prstGeom prst="rect">
            <a:avLst/>
          </a:prstGeom>
          <a:ln>
            <a:noFill/>
          </a:ln>
          <a:effectLst>
            <a:outerShdw blurRad="292100" dist="139700" dir="2700000" algn="tl" rotWithShape="0">
              <a:srgbClr val="333333">
                <a:alpha val="65000"/>
              </a:srgbClr>
            </a:outerShdw>
          </a:effectLst>
        </p:spPr>
      </p:pic>
      <p:pic>
        <p:nvPicPr>
          <p:cNvPr id="6" name="Imagen 5"/>
          <p:cNvPicPr>
            <a:picLocks noChangeAspect="1"/>
          </p:cNvPicPr>
          <p:nvPr/>
        </p:nvPicPr>
        <p:blipFill>
          <a:blip r:embed="rId5"/>
          <a:stretch>
            <a:fillRect/>
          </a:stretch>
        </p:blipFill>
        <p:spPr>
          <a:xfrm>
            <a:off x="4752975" y="957264"/>
            <a:ext cx="4391025" cy="41862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9121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04270" y="2012401"/>
            <a:ext cx="2789280" cy="830997"/>
          </a:xfrm>
          <a:prstGeom prst="rect">
            <a:avLst/>
          </a:prstGeom>
          <a:noFill/>
        </p:spPr>
        <p:txBody>
          <a:bodyPr wrap="square" rtlCol="0">
            <a:spAutoFit/>
          </a:bodyPr>
          <a:lstStyle/>
          <a:p>
            <a:r>
              <a:rPr lang="es-419" sz="2400" b="1" dirty="0" smtClean="0">
                <a:solidFill>
                  <a:schemeClr val="bg1"/>
                </a:solidFill>
                <a:latin typeface="Calibri"/>
                <a:cs typeface="Calibri"/>
              </a:rPr>
              <a:t>DICCIONARIO DE DATOS</a:t>
            </a:r>
            <a:endParaRPr lang="es-ES" sz="2400" b="1" dirty="0">
              <a:solidFill>
                <a:schemeClr val="bg1"/>
              </a:solidFill>
              <a:latin typeface="Calibri"/>
              <a:cs typeface="Calibri"/>
            </a:endParaRPr>
          </a:p>
        </p:txBody>
      </p:sp>
      <p:pic>
        <p:nvPicPr>
          <p:cNvPr id="3" name="Imagen 2"/>
          <p:cNvPicPr>
            <a:picLocks noChangeAspect="1"/>
          </p:cNvPicPr>
          <p:nvPr/>
        </p:nvPicPr>
        <p:blipFill>
          <a:blip r:embed="rId2"/>
          <a:stretch>
            <a:fillRect/>
          </a:stretch>
        </p:blipFill>
        <p:spPr>
          <a:xfrm>
            <a:off x="613148" y="1769688"/>
            <a:ext cx="990600" cy="50800"/>
          </a:xfrm>
          <a:prstGeom prst="rect">
            <a:avLst/>
          </a:prstGeom>
        </p:spPr>
      </p:pic>
      <p:sp>
        <p:nvSpPr>
          <p:cNvPr id="5" name="CuadroTexto 4"/>
          <p:cNvSpPr txBox="1"/>
          <p:nvPr/>
        </p:nvSpPr>
        <p:spPr>
          <a:xfrm>
            <a:off x="4191000" y="2012401"/>
            <a:ext cx="4589539" cy="954107"/>
          </a:xfrm>
          <a:prstGeom prst="rect">
            <a:avLst/>
          </a:prstGeom>
          <a:noFill/>
        </p:spPr>
        <p:txBody>
          <a:bodyPr wrap="square" rtlCol="0">
            <a:spAutoFit/>
          </a:bodyPr>
          <a:lstStyle/>
          <a:p>
            <a:r>
              <a:rPr lang="es-419" sz="1400" dirty="0"/>
              <a:t>Un diccionario de datos, o repositorio de metadatos, como lo define el IBM Dictionary of Computing, un repositorio centralizado de información sobre datos tales como significado, relación con otros datos, origen, uso y formato.</a:t>
            </a:r>
            <a:endParaRPr lang="es-ES" sz="1400" dirty="0">
              <a:solidFill>
                <a:srgbClr val="5E5C5D"/>
              </a:solidFill>
              <a:latin typeface="Calibri"/>
              <a:cs typeface="Calibri"/>
            </a:endParaRPr>
          </a:p>
        </p:txBody>
      </p:sp>
    </p:spTree>
    <p:extLst>
      <p:ext uri="{BB962C8B-B14F-4D97-AF65-F5344CB8AC3E}">
        <p14:creationId xmlns:p14="http://schemas.microsoft.com/office/powerpoint/2010/main" val="2767049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101721" y="1958193"/>
            <a:ext cx="241300" cy="38100"/>
          </a:xfrm>
          <a:prstGeom prst="rect">
            <a:avLst/>
          </a:prstGeom>
        </p:spPr>
      </p:pic>
      <p:sp>
        <p:nvSpPr>
          <p:cNvPr id="21" name="CuadroTexto 20"/>
          <p:cNvSpPr txBox="1"/>
          <p:nvPr/>
        </p:nvSpPr>
        <p:spPr>
          <a:xfrm>
            <a:off x="153814" y="384926"/>
            <a:ext cx="3865803" cy="400110"/>
          </a:xfrm>
          <a:prstGeom prst="rect">
            <a:avLst/>
          </a:prstGeom>
          <a:noFill/>
        </p:spPr>
        <p:txBody>
          <a:bodyPr wrap="square" rtlCol="0">
            <a:spAutoFit/>
          </a:bodyPr>
          <a:lstStyle/>
          <a:p>
            <a:r>
              <a:rPr lang="es-419" sz="2000" b="1" dirty="0" smtClean="0">
                <a:solidFill>
                  <a:schemeClr val="bg1"/>
                </a:solidFill>
                <a:latin typeface="Calibri"/>
                <a:cs typeface="Calibri"/>
              </a:rPr>
              <a:t>DICCIONARIO DE DATOS</a:t>
            </a:r>
            <a:endParaRPr lang="es-ES" sz="2000" b="1" dirty="0">
              <a:solidFill>
                <a:schemeClr val="bg1"/>
              </a:solidFill>
              <a:latin typeface="Calibri"/>
              <a:cs typeface="Calibri"/>
            </a:endParaRPr>
          </a:p>
        </p:txBody>
      </p:sp>
      <p:pic>
        <p:nvPicPr>
          <p:cNvPr id="2" name="Imagen 1"/>
          <p:cNvPicPr>
            <a:picLocks noChangeAspect="1"/>
          </p:cNvPicPr>
          <p:nvPr/>
        </p:nvPicPr>
        <p:blipFill rotWithShape="1">
          <a:blip r:embed="rId3"/>
          <a:srcRect l="21133" t="25069" r="23854" b="-951"/>
          <a:stretch/>
        </p:blipFill>
        <p:spPr>
          <a:xfrm>
            <a:off x="687644" y="971549"/>
            <a:ext cx="7157883" cy="42290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61704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101721" y="1958193"/>
            <a:ext cx="241300" cy="38100"/>
          </a:xfrm>
          <a:prstGeom prst="rect">
            <a:avLst/>
          </a:prstGeom>
        </p:spPr>
      </p:pic>
      <p:pic>
        <p:nvPicPr>
          <p:cNvPr id="4" name="Imagen 3"/>
          <p:cNvPicPr>
            <a:picLocks noChangeAspect="1"/>
          </p:cNvPicPr>
          <p:nvPr/>
        </p:nvPicPr>
        <p:blipFill>
          <a:blip r:embed="rId3"/>
          <a:stretch>
            <a:fillRect/>
          </a:stretch>
        </p:blipFill>
        <p:spPr>
          <a:xfrm>
            <a:off x="895350" y="942975"/>
            <a:ext cx="6943725" cy="4200526"/>
          </a:xfrm>
          <a:prstGeom prst="rect">
            <a:avLst/>
          </a:prstGeom>
          <a:ln>
            <a:noFill/>
          </a:ln>
          <a:effectLst>
            <a:outerShdw blurRad="292100" dist="139700" dir="2700000" algn="tl" rotWithShape="0">
              <a:srgbClr val="333333">
                <a:alpha val="65000"/>
              </a:srgbClr>
            </a:outerShdw>
          </a:effectLst>
        </p:spPr>
      </p:pic>
      <p:sp>
        <p:nvSpPr>
          <p:cNvPr id="6" name="CuadroTexto 5"/>
          <p:cNvSpPr txBox="1"/>
          <p:nvPr/>
        </p:nvSpPr>
        <p:spPr>
          <a:xfrm>
            <a:off x="153814" y="384926"/>
            <a:ext cx="3865803" cy="400110"/>
          </a:xfrm>
          <a:prstGeom prst="rect">
            <a:avLst/>
          </a:prstGeom>
          <a:noFill/>
        </p:spPr>
        <p:txBody>
          <a:bodyPr wrap="square" rtlCol="0">
            <a:spAutoFit/>
          </a:bodyPr>
          <a:lstStyle/>
          <a:p>
            <a:r>
              <a:rPr lang="es-419" sz="2000" b="1" dirty="0" smtClean="0">
                <a:solidFill>
                  <a:schemeClr val="bg1"/>
                </a:solidFill>
                <a:latin typeface="Calibri"/>
                <a:cs typeface="Calibri"/>
              </a:rPr>
              <a:t>DICCIONARIO DE DATOS</a:t>
            </a:r>
            <a:endParaRPr lang="es-ES" sz="2000" b="1" dirty="0">
              <a:solidFill>
                <a:schemeClr val="bg1"/>
              </a:solidFill>
              <a:latin typeface="Calibri"/>
              <a:cs typeface="Calibri"/>
            </a:endParaRPr>
          </a:p>
        </p:txBody>
      </p:sp>
    </p:spTree>
    <p:extLst>
      <p:ext uri="{BB962C8B-B14F-4D97-AF65-F5344CB8AC3E}">
        <p14:creationId xmlns:p14="http://schemas.microsoft.com/office/powerpoint/2010/main" val="10792022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062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81904" y="1820488"/>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JUSTIFICACION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352382" y="1795088"/>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5" name="CuadroTexto 4"/>
          <p:cNvSpPr txBox="1"/>
          <p:nvPr/>
        </p:nvSpPr>
        <p:spPr>
          <a:xfrm>
            <a:off x="3950208" y="231648"/>
            <a:ext cx="4767072" cy="4767072"/>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Este proyecto se realiza para mitigar la ausencia de buenos diseños web en las pequeñas y medianas empresas, y a su vez proporcione un servicio de reconocimiento para dichas empresas en la web. Este estará enfocado a satisfacer las necesidades específicas de cada cliente y cumplirá con las normas establecidas por las leyes del desarrollo de software establecidas en Colombia. El software proporcionara una interfaz sencilla e intuitiva para los usuarios sin dejar de lado la profesionalidad para lo que es requerido este en dicha empresa, cabe mencionar que se manipulara en muchas ocasiones información en bases de datos y se actualizara el producto de acuerdo a los problemas no detectados en las pruebas de funcionamiento previas y las necesidades nuevas de nuestros clientes.</a:t>
            </a:r>
            <a:endParaRPr lang="es-ES" sz="1600" dirty="0">
              <a:solidFill>
                <a:schemeClr val="tx1">
                  <a:lumMod val="65000"/>
                  <a:lumOff val="35000"/>
                </a:schemeClr>
              </a:solidFill>
            </a:endParaRPr>
          </a:p>
          <a:p>
            <a:pPr algn="l"/>
            <a:endParaRPr lang="es-ES" sz="1600" b="1" dirty="0" smtClean="0">
              <a:solidFill>
                <a:srgbClr val="92D050"/>
              </a:solidFill>
            </a:endParaRPr>
          </a:p>
        </p:txBody>
      </p:sp>
    </p:spTree>
    <p:extLst>
      <p:ext uri="{BB962C8B-B14F-4D97-AF65-F5344CB8AC3E}">
        <p14:creationId xmlns:p14="http://schemas.microsoft.com/office/powerpoint/2010/main" val="1091520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81904" y="1820488"/>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ALCANCES</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352382" y="1795088"/>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5" name="CuadroTexto 4"/>
          <p:cNvSpPr txBox="1"/>
          <p:nvPr/>
        </p:nvSpPr>
        <p:spPr>
          <a:xfrm>
            <a:off x="3950208" y="231648"/>
            <a:ext cx="4767072" cy="4767072"/>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Ofrecer un mejor servicio a nuestros clientes</a:t>
            </a:r>
            <a:br>
              <a:rPr lang="es-419" sz="1600" dirty="0">
                <a:solidFill>
                  <a:schemeClr val="tx1">
                    <a:lumMod val="65000"/>
                    <a:lumOff val="35000"/>
                  </a:schemeClr>
                </a:solidFill>
              </a:rPr>
            </a:br>
            <a:r>
              <a:rPr lang="es-419" sz="1600" dirty="0">
                <a:solidFill>
                  <a:schemeClr val="tx1">
                    <a:lumMod val="65000"/>
                    <a:lumOff val="35000"/>
                  </a:schemeClr>
                </a:solidFill>
              </a:rPr>
              <a:t>-Ofrecer los productos y servicios que el cliente requiera</a:t>
            </a:r>
            <a:br>
              <a:rPr lang="es-419" sz="1600" dirty="0">
                <a:solidFill>
                  <a:schemeClr val="tx1">
                    <a:lumMod val="65000"/>
                    <a:lumOff val="35000"/>
                  </a:schemeClr>
                </a:solidFill>
              </a:rPr>
            </a:br>
            <a:r>
              <a:rPr lang="es-419" sz="1600" dirty="0">
                <a:solidFill>
                  <a:schemeClr val="tx1">
                    <a:lumMod val="65000"/>
                    <a:lumOff val="35000"/>
                  </a:schemeClr>
                </a:solidFill>
              </a:rPr>
              <a:t>-Generar nuevas oportunidades de negocio a un mayor universo</a:t>
            </a:r>
            <a:br>
              <a:rPr lang="es-419" sz="1600" dirty="0">
                <a:solidFill>
                  <a:schemeClr val="tx1">
                    <a:lumMod val="65000"/>
                    <a:lumOff val="35000"/>
                  </a:schemeClr>
                </a:solidFill>
              </a:rPr>
            </a:br>
            <a:r>
              <a:rPr lang="es-419" sz="1600" dirty="0">
                <a:solidFill>
                  <a:schemeClr val="tx1">
                    <a:lumMod val="65000"/>
                    <a:lumOff val="35000"/>
                  </a:schemeClr>
                </a:solidFill>
              </a:rPr>
              <a:t>-Aumentar la dimensión de su mercado</a:t>
            </a:r>
            <a:br>
              <a:rPr lang="es-419" sz="1600" dirty="0">
                <a:solidFill>
                  <a:schemeClr val="tx1">
                    <a:lumMod val="65000"/>
                    <a:lumOff val="35000"/>
                  </a:schemeClr>
                </a:solidFill>
              </a:rPr>
            </a:br>
            <a:r>
              <a:rPr lang="es-419" sz="1600" dirty="0">
                <a:solidFill>
                  <a:schemeClr val="tx1">
                    <a:lumMod val="65000"/>
                    <a:lumOff val="35000"/>
                  </a:schemeClr>
                </a:solidFill>
              </a:rPr>
              <a:t>-Reducir algunos costos de operación</a:t>
            </a:r>
            <a:br>
              <a:rPr lang="es-419" sz="1600" dirty="0">
                <a:solidFill>
                  <a:schemeClr val="tx1">
                    <a:lumMod val="65000"/>
                    <a:lumOff val="35000"/>
                  </a:schemeClr>
                </a:solidFill>
              </a:rPr>
            </a:br>
            <a:r>
              <a:rPr lang="es-419" sz="1600" dirty="0">
                <a:solidFill>
                  <a:schemeClr val="tx1">
                    <a:lumMod val="65000"/>
                    <a:lumOff val="35000"/>
                  </a:schemeClr>
                </a:solidFill>
              </a:rPr>
              <a:t>-Vender sus productos en línea</a:t>
            </a:r>
            <a:endParaRPr lang="es-ES" sz="1600" b="1" dirty="0" smtClean="0">
              <a:solidFill>
                <a:srgbClr val="92D050"/>
              </a:solidFill>
            </a:endParaRPr>
          </a:p>
        </p:txBody>
      </p:sp>
    </p:spTree>
    <p:extLst>
      <p:ext uri="{BB962C8B-B14F-4D97-AF65-F5344CB8AC3E}">
        <p14:creationId xmlns:p14="http://schemas.microsoft.com/office/powerpoint/2010/main" val="11408819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76546"/>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LIMITACIONES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Tiempo.</a:t>
            </a:r>
          </a:p>
          <a:p>
            <a:r>
              <a:rPr lang="es-419" sz="1600" dirty="0">
                <a:solidFill>
                  <a:schemeClr val="tx1">
                    <a:lumMod val="65000"/>
                    <a:lumOff val="35000"/>
                  </a:schemeClr>
                </a:solidFill>
              </a:rPr>
              <a:t>Dinero.</a:t>
            </a:r>
            <a:endParaRPr lang="es-ES" sz="1600" dirty="0">
              <a:solidFill>
                <a:schemeClr val="tx1">
                  <a:lumMod val="65000"/>
                  <a:lumOff val="35000"/>
                </a:schemeClr>
              </a:solidFill>
            </a:endParaRPr>
          </a:p>
          <a:p>
            <a:pPr algn="l"/>
            <a:endParaRPr lang="es-ES" sz="1600" b="1" dirty="0" smtClean="0">
              <a:solidFill>
                <a:srgbClr val="92D050"/>
              </a:solidFill>
            </a:endParaRPr>
          </a:p>
        </p:txBody>
      </p:sp>
    </p:spTree>
    <p:extLst>
      <p:ext uri="{BB962C8B-B14F-4D97-AF65-F5344CB8AC3E}">
        <p14:creationId xmlns:p14="http://schemas.microsoft.com/office/powerpoint/2010/main" val="3508895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76546"/>
            <a:ext cx="2789280" cy="830997"/>
          </a:xfrm>
          <a:prstGeom prst="rect">
            <a:avLst/>
          </a:prstGeom>
          <a:noFill/>
        </p:spPr>
        <p:txBody>
          <a:bodyPr wrap="square" rtlCol="0">
            <a:spAutoFit/>
          </a:bodyPr>
          <a:lstStyle/>
          <a:p>
            <a:r>
              <a:rPr lang="es-419" sz="2400" b="1" dirty="0" smtClean="0">
                <a:solidFill>
                  <a:schemeClr val="bg1"/>
                </a:solidFill>
                <a:latin typeface="Calibri"/>
                <a:cs typeface="Calibri"/>
              </a:rPr>
              <a:t>OBJETIVOS ESPECIFICOS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CO" sz="1600" dirty="0">
                <a:solidFill>
                  <a:schemeClr val="tx1">
                    <a:lumMod val="75000"/>
                    <a:lumOff val="25000"/>
                  </a:schemeClr>
                </a:solidFill>
              </a:rPr>
              <a:t>Generar un sistema reconocido con categorías que distingan al producto dando a conocer un poco mejor así las partes más esenciales para exponer a nuestro cliente.</a:t>
            </a:r>
            <a:endParaRPr lang="es-ES" sz="1600" dirty="0">
              <a:solidFill>
                <a:schemeClr val="tx1">
                  <a:lumMod val="75000"/>
                  <a:lumOff val="25000"/>
                </a:schemeClr>
              </a:solidFill>
            </a:endParaRPr>
          </a:p>
          <a:p>
            <a:r>
              <a:rPr lang="es-CO" sz="1600" dirty="0">
                <a:solidFill>
                  <a:schemeClr val="tx1">
                    <a:lumMod val="75000"/>
                    <a:lumOff val="25000"/>
                  </a:schemeClr>
                </a:solidFill>
              </a:rPr>
              <a:t>Brindar soluciones de software por medio de la informática, haciendo procesos productivos satisfaciendo el cliente con un buen servicio de alta calidad.</a:t>
            </a:r>
            <a:endParaRPr lang="es-ES" sz="1600" dirty="0">
              <a:solidFill>
                <a:schemeClr val="tx1">
                  <a:lumMod val="75000"/>
                  <a:lumOff val="25000"/>
                </a:schemeClr>
              </a:solidFill>
            </a:endParaRPr>
          </a:p>
          <a:p>
            <a:r>
              <a:rPr lang="es-CO" sz="1600" dirty="0">
                <a:solidFill>
                  <a:schemeClr val="tx1">
                    <a:lumMod val="75000"/>
                    <a:lumOff val="25000"/>
                  </a:schemeClr>
                </a:solidFill>
              </a:rPr>
              <a:t>Facilitar las técnicas de desarrollo de software aplicando las nuevas tendencias y normas para la plena satisfacción de nuestros clientes y desarrolladores, mejorando la competitividad del sector comercial a nivel Colombia en cuanto al desarrollo web</a:t>
            </a:r>
            <a:endParaRPr lang="es-ES" sz="1600" dirty="0">
              <a:solidFill>
                <a:schemeClr val="tx1">
                  <a:lumMod val="75000"/>
                  <a:lumOff val="25000"/>
                </a:schemeClr>
              </a:solidFill>
            </a:endParaRPr>
          </a:p>
          <a:p>
            <a:r>
              <a:rPr lang="es-419" sz="1600" dirty="0">
                <a:solidFill>
                  <a:schemeClr val="tx1">
                    <a:lumMod val="75000"/>
                    <a:lumOff val="25000"/>
                  </a:schemeClr>
                </a:solidFill>
              </a:rPr>
              <a:t>Mejorar la competitividad del sector comercial.</a:t>
            </a:r>
            <a:endParaRPr lang="es-ES" sz="1600" dirty="0">
              <a:solidFill>
                <a:schemeClr val="tx1">
                  <a:lumMod val="75000"/>
                  <a:lumOff val="25000"/>
                </a:schemeClr>
              </a:solidFill>
            </a:endParaRPr>
          </a:p>
          <a:p>
            <a:endParaRPr lang="es-ES" sz="1600" dirty="0">
              <a:solidFill>
                <a:schemeClr val="tx1">
                  <a:lumMod val="65000"/>
                  <a:lumOff val="35000"/>
                </a:schemeClr>
              </a:solidFill>
            </a:endParaRPr>
          </a:p>
        </p:txBody>
      </p:sp>
    </p:spTree>
    <p:extLst>
      <p:ext uri="{BB962C8B-B14F-4D97-AF65-F5344CB8AC3E}">
        <p14:creationId xmlns:p14="http://schemas.microsoft.com/office/powerpoint/2010/main" val="27382677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76546"/>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ENCUESTA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CO" sz="1600" dirty="0">
                <a:solidFill>
                  <a:schemeClr val="tx1">
                    <a:lumMod val="75000"/>
                    <a:lumOff val="25000"/>
                  </a:schemeClr>
                </a:solidFill>
              </a:rPr>
              <a:t>Es una empresa dedicada a brindar soluciones mediante creación de PAGINAS WEB que ofrece calidad en el desarrollo de sus productos con una alta estabilidad y compatibilidad en el funcionamiento para equipos de mediana y alta gama, nos caracterizamos por cumplir con las necesidades de nuestros clientes siempre en busca de superar las expectativas de estos y prestarles un servicio excepcional</a:t>
            </a:r>
            <a:r>
              <a:rPr lang="es-CO" sz="1600" dirty="0"/>
              <a:t>.</a:t>
            </a:r>
            <a:endParaRPr lang="es-ES" sz="1600" dirty="0"/>
          </a:p>
          <a:p>
            <a:pPr algn="l"/>
            <a:endParaRPr lang="es-ES" sz="1600" b="1" dirty="0" smtClean="0">
              <a:solidFill>
                <a:srgbClr val="92D050"/>
              </a:solidFill>
            </a:endParaRPr>
          </a:p>
        </p:txBody>
      </p:sp>
    </p:spTree>
    <p:extLst>
      <p:ext uri="{BB962C8B-B14F-4D97-AF65-F5344CB8AC3E}">
        <p14:creationId xmlns:p14="http://schemas.microsoft.com/office/powerpoint/2010/main" val="1288738278"/>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 SENA-GC-F-004-V1</Template>
  <TotalTime>1147</TotalTime>
  <Words>660</Words>
  <Application>Microsoft Office PowerPoint</Application>
  <PresentationFormat>Presentación en pantalla (16:9)</PresentationFormat>
  <Paragraphs>90</Paragraphs>
  <Slides>48</Slides>
  <Notes>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48</vt:i4>
      </vt:variant>
    </vt:vector>
  </HeadingPairs>
  <TitlesOfParts>
    <vt:vector size="51" baseType="lpstr">
      <vt:lpstr>Arial</vt:lpstr>
      <vt:lpstr>Calibri</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Hogar</cp:lastModifiedBy>
  <cp:revision>53</cp:revision>
  <dcterms:created xsi:type="dcterms:W3CDTF">2015-08-06T22:24:59Z</dcterms:created>
  <dcterms:modified xsi:type="dcterms:W3CDTF">2019-04-05T23:48:34Z</dcterms:modified>
</cp:coreProperties>
</file>